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3891200" cy="32918400"/>
  <p:notesSz cx="9144000" cy="6858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na Hsu" initials="" lastIdx="1" clrIdx="0"/>
  <p:cmAuthor id="7" name="Karina Huang" initials="KH [4]" lastIdx="1" clrIdx="7"/>
  <p:cmAuthor id="1" name="Alexandra Singer" initials="" lastIdx="2" clrIdx="1"/>
  <p:cmAuthor id="8" name="Ramaswamy, Lipika" initials="RL" lastIdx="1" clrIdx="8">
    <p:extLst>
      <p:ext uri="{19B8F6BF-5375-455C-9EA6-DF929625EA0E}">
        <p15:presenceInfo xmlns:p15="http://schemas.microsoft.com/office/powerpoint/2012/main" userId="S::lipikaramaswamy@fas.harvard.edu::1292d3ff-3976-44c3-8117-880dd6a55fb3" providerId="AD"/>
      </p:ext>
    </p:extLst>
  </p:cmAuthor>
  <p:cmAuthor id="2" name="Kelcie Grenier" initials="" lastIdx="2" clrIdx="2"/>
  <p:cmAuthor id="9" name="Rentsch, Anthony" initials="RA" lastIdx="1" clrIdx="9">
    <p:extLst>
      <p:ext uri="{19B8F6BF-5375-455C-9EA6-DF929625EA0E}">
        <p15:presenceInfo xmlns:p15="http://schemas.microsoft.com/office/powerpoint/2012/main" userId="S::anthony.rentsch@g.harvard.edu::be87661d-a2fb-439d-8594-08b34bc9db9a" providerId="AD"/>
      </p:ext>
    </p:extLst>
  </p:cmAuthor>
  <p:cmAuthor id="3" name="osxadmin" initials="o" lastIdx="24" clrIdx="3"/>
  <p:cmAuthor id="4" name="Karina Huang" initials="KH" lastIdx="1" clrIdx="4"/>
  <p:cmAuthor id="5" name="Karina Huang" initials="KH [2]" lastIdx="1" clrIdx="5"/>
  <p:cmAuthor id="6" name="Karina Huang" initials="KH [3]" lastIdx="1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262626"/>
    <a:srgbClr val="075017"/>
    <a:srgbClr val="DEC912"/>
    <a:srgbClr val="FFE600"/>
    <a:srgbClr val="FFCC33"/>
    <a:srgbClr val="BCE0F4"/>
    <a:srgbClr val="566E00"/>
    <a:srgbClr val="1A8C8C"/>
    <a:srgbClr val="06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56CCE7-8B96-DF45-8C7C-1DE8F96C405D}" v="5761" dt="2019-12-09T15:09:14.891"/>
    <p1510:client id="{0B5F02B0-79DC-D848-B3A4-D53D1D2A2FA5}" v="14" dt="2019-12-09T03:39:05.622"/>
    <p1510:client id="{B2600483-BFFB-CD3D-32CD-646661FB3275}" v="48" dt="2019-12-08T22:37:23.064"/>
    <p1510:client id="{B50AAC47-156D-2E48-ADE1-E3C51CD326F9}" v="1481" vWet="1482" dt="2019-12-09T03:42:07.945"/>
    <p1510:client id="{474A6368-7F60-2808-AD6B-E19A83C9A287}" v="137" dt="2019-12-08T18:12:33.976"/>
    <p1510:client id="{85A166C9-AB83-981F-1A64-E0EE1DC25E7C}" v="1" dt="2019-12-09T01:20:22.741"/>
    <p1510:client id="{B469AB02-C71B-1A07-37B2-8AFCCF2BE924}" v="542" dt="2019-12-08T22:18:25.918"/>
    <p1510:client id="{195B6F9F-99FE-84E1-9A21-A735F02E88CE}" v="12" dt="2019-12-08T22:40:04.167"/>
    <p1510:client id="{CAA3210D-B431-8BDF-DABA-7AA47C91DB40}" v="9" dt="2019-12-08T23:30:13.383"/>
  </p1510:revLst>
</p1510:revInfo>
</file>

<file path=ppt/tableStyles.xml><?xml version="1.0" encoding="utf-8"?>
<a:tblStyleLst xmlns:a="http://schemas.openxmlformats.org/drawingml/2006/main" def="{863C788D-AEED-4340-9FDC-0209E74E415F}">
  <a:tblStyle styleId="{863C788D-AEED-4340-9FDC-0209E74E415F}" styleName="Table_0"/>
  <a:tblStyle styleId="{7E3C92F1-64F6-45C0-9674-CD2E8BCEACB4}" styleName="Table_1"/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>
        <p:scale>
          <a:sx n="38" d="100"/>
          <a:sy n="38" d="100"/>
        </p:scale>
        <p:origin x="3584" y="-252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shfeldman/Harvard/Courses/Fall2019/Capstone/AC297r_2019_somerville_parking/data/feature_im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847077507708507"/>
          <c:y val="1.2703788159517172E-3"/>
          <c:w val="0.45321898995969501"/>
          <c:h val="0.9523757089525144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feature_imp!$B$1</c:f>
              <c:strCache>
                <c:ptCount val="1"/>
                <c:pt idx="0">
                  <c:v>Importance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feature_imp!$A$2:$A$21</c:f>
              <c:strCache>
                <c:ptCount val="20"/>
                <c:pt idx="0">
                  <c:v>Distance from building to side 1 of parcel</c:v>
                </c:pt>
                <c:pt idx="1">
                  <c:v>Distance from building to side 2 of parcel</c:v>
                </c:pt>
                <c:pt idx="2">
                  <c:v>Buildings per parcel</c:v>
                </c:pt>
                <c:pt idx="3">
                  <c:v>Lot size</c:v>
                </c:pt>
                <c:pt idx="4">
                  <c:v>How much closer building is to one side of parcel</c:v>
                </c:pt>
                <c:pt idx="5">
                  <c:v>Building area / lot size</c:v>
                </c:pt>
                <c:pt idx="6">
                  <c:v>How much closer the building is to front of parcel than back</c:v>
                </c:pt>
                <c:pt idx="7">
                  <c:v>Other value</c:v>
                </c:pt>
                <c:pt idx="8">
                  <c:v>Distance from building to 2nd closest neighbor</c:v>
                </c:pt>
                <c:pt idx="9">
                  <c:v>Distance from building to front of parcel</c:v>
                </c:pt>
                <c:pt idx="10">
                  <c:v>Distance from building to back of parcel</c:v>
                </c:pt>
                <c:pt idx="11">
                  <c:v>Building area</c:v>
                </c:pt>
                <c:pt idx="12">
                  <c:v>Land value</c:v>
                </c:pt>
                <c:pt idx="13">
                  <c:v>Distance from building to closest neighbor</c:v>
                </c:pt>
                <c:pt idx="14">
                  <c:v>Residential area</c:v>
                </c:pt>
                <c:pt idx="15">
                  <c:v>Tax value</c:v>
                </c:pt>
                <c:pt idx="16">
                  <c:v>Improvements value</c:v>
                </c:pt>
                <c:pt idx="17">
                  <c:v>Year built</c:v>
                </c:pt>
                <c:pt idx="18">
                  <c:v>Number of rooms</c:v>
                </c:pt>
                <c:pt idx="19">
                  <c:v>Price of last sale</c:v>
                </c:pt>
              </c:strCache>
            </c:strRef>
          </c:cat>
          <c:val>
            <c:numRef>
              <c:f>feature_imp!$B$2:$B$21</c:f>
              <c:numCache>
                <c:formatCode>General</c:formatCode>
                <c:ptCount val="20"/>
                <c:pt idx="0">
                  <c:v>0.124058442151863</c:v>
                </c:pt>
                <c:pt idx="1">
                  <c:v>8.2482261709255197E-2</c:v>
                </c:pt>
                <c:pt idx="2">
                  <c:v>7.3957984889740994E-2</c:v>
                </c:pt>
                <c:pt idx="3">
                  <c:v>6.9407762536040599E-2</c:v>
                </c:pt>
                <c:pt idx="4">
                  <c:v>6.5372142697025404E-2</c:v>
                </c:pt>
                <c:pt idx="5">
                  <c:v>6.1169051890917703E-2</c:v>
                </c:pt>
                <c:pt idx="6">
                  <c:v>5.0838383631828798E-2</c:v>
                </c:pt>
                <c:pt idx="7">
                  <c:v>4.3010200063496498E-2</c:v>
                </c:pt>
                <c:pt idx="8">
                  <c:v>3.1684381830560902E-2</c:v>
                </c:pt>
                <c:pt idx="9">
                  <c:v>3.0022261864488999E-2</c:v>
                </c:pt>
                <c:pt idx="10">
                  <c:v>2.5540278828494401E-2</c:v>
                </c:pt>
                <c:pt idx="11">
                  <c:v>2.3714499169609899E-2</c:v>
                </c:pt>
                <c:pt idx="12">
                  <c:v>2.3473346717599999E-2</c:v>
                </c:pt>
                <c:pt idx="13">
                  <c:v>2.2409781494761302E-2</c:v>
                </c:pt>
                <c:pt idx="14">
                  <c:v>2.0033920172556199E-2</c:v>
                </c:pt>
                <c:pt idx="15">
                  <c:v>1.5518453650563001E-2</c:v>
                </c:pt>
                <c:pt idx="16">
                  <c:v>1.5143077622936501E-2</c:v>
                </c:pt>
                <c:pt idx="17">
                  <c:v>1.48720164215014E-2</c:v>
                </c:pt>
                <c:pt idx="18">
                  <c:v>1.45330495806385E-2</c:v>
                </c:pt>
                <c:pt idx="19">
                  <c:v>1.27777119515292E-2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77-A54D-92DF-2A506E5B5C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843268655"/>
        <c:axId val="1888495999"/>
      </c:barChart>
      <c:catAx>
        <c:axId val="184326865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en-US"/>
          </a:p>
        </c:txPr>
        <c:crossAx val="1888495999"/>
        <c:crosses val="autoZero"/>
        <c:auto val="1"/>
        <c:lblAlgn val="ctr"/>
        <c:lblOffset val="100"/>
        <c:noMultiLvlLbl val="0"/>
      </c:catAx>
      <c:valAx>
        <c:axId val="1888495999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184326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latin typeface="Avenir Book" panose="02000503020000020003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399" cy="342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5180012" y="0"/>
            <a:ext cx="3962399" cy="342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6513512"/>
            <a:ext cx="3962399" cy="342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4572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6400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5180012" y="6513512"/>
            <a:ext cx="3962399" cy="342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653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5180012" y="6513512"/>
            <a:ext cx="3962399" cy="342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1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9535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3291570" y="10226676"/>
            <a:ext cx="37308065" cy="70548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marR="0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marR="0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marR="0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marR="0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583136" y="18653126"/>
            <a:ext cx="30724928" cy="8413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5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1pPr>
            <a:lvl2pPr marL="457189" marR="0" indent="0" algn="ctr" rtl="0"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2pPr>
            <a:lvl3pPr marL="914378" marR="0" indent="0" algn="ctr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3pPr>
            <a:lvl4pPr marL="1371566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4pPr>
            <a:lvl5pPr marL="1828754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5pPr>
            <a:lvl6pPr marL="2285943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6pPr>
            <a:lvl7pPr marL="2743132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7pPr>
            <a:lvl8pPr marL="3200320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8pPr>
            <a:lvl9pPr marL="3657509" marR="0" indent="0" algn="ctr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467102" y="21153441"/>
            <a:ext cx="37308065" cy="65373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467102" y="13952537"/>
            <a:ext cx="37308065" cy="720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189" indent="0" rtl="0">
              <a:spcBef>
                <a:spcPts val="0"/>
              </a:spcBef>
              <a:buFont typeface="Arial"/>
              <a:buNone/>
              <a:defRPr/>
            </a:lvl2pPr>
            <a:lvl3pPr marL="914378" indent="0" rtl="0">
              <a:spcBef>
                <a:spcPts val="0"/>
              </a:spcBef>
              <a:buFont typeface="Arial"/>
              <a:buNone/>
              <a:defRPr/>
            </a:lvl3pPr>
            <a:lvl4pPr marL="1371566" indent="0" rtl="0">
              <a:spcBef>
                <a:spcPts val="0"/>
              </a:spcBef>
              <a:buFont typeface="Arial"/>
              <a:buNone/>
              <a:defRPr/>
            </a:lvl4pPr>
            <a:lvl5pPr marL="1828754" indent="0" rtl="0">
              <a:spcBef>
                <a:spcPts val="0"/>
              </a:spcBef>
              <a:buFont typeface="Arial"/>
              <a:buNone/>
              <a:defRPr/>
            </a:lvl5pPr>
            <a:lvl6pPr marL="2285943" indent="0" rtl="0">
              <a:spcBef>
                <a:spcPts val="0"/>
              </a:spcBef>
              <a:buFont typeface="Arial"/>
              <a:buNone/>
              <a:defRPr/>
            </a:lvl6pPr>
            <a:lvl7pPr marL="2743132" indent="0" rtl="0">
              <a:spcBef>
                <a:spcPts val="0"/>
              </a:spcBef>
              <a:buFont typeface="Arial"/>
              <a:buNone/>
              <a:defRPr/>
            </a:lvl7pPr>
            <a:lvl8pPr marL="3200320" indent="0" rtl="0">
              <a:spcBef>
                <a:spcPts val="0"/>
              </a:spcBef>
              <a:buFont typeface="Arial"/>
              <a:buNone/>
              <a:defRPr/>
            </a:lvl8pPr>
            <a:lvl9pPr marL="3657509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290887" y="2924176"/>
            <a:ext cx="37309424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290887" y="9512300"/>
            <a:ext cx="37309424" cy="197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914477" indent="-784205" algn="l" rtl="0">
              <a:spcBef>
                <a:spcPts val="3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1pPr>
            <a:lvl2pPr marL="4146446" indent="-596885" algn="l" rtl="0"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6383179" indent="-427026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3pPr>
            <a:lvl4pPr marL="8938990" indent="-57624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11488451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11945639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12402828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12860017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13317205" indent="-573073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 rot="5400000">
            <a:off x="22768154" y="11429322"/>
            <a:ext cx="26336626" cy="93263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 rot="5400000">
            <a:off x="4048806" y="2166940"/>
            <a:ext cx="26336626" cy="2785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914477" indent="-784205" algn="l" rtl="0">
              <a:spcBef>
                <a:spcPts val="3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1pPr>
            <a:lvl2pPr marL="4146446" indent="-596885" algn="l" rtl="0"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6383179" indent="-427026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3pPr>
            <a:lvl4pPr marL="8938990" indent="-57624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11488451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11945639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12402828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12860017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13317205" indent="-573073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290887" y="2924176"/>
            <a:ext cx="37309424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 rot="5400000">
            <a:off x="12071351" y="731837"/>
            <a:ext cx="19748499" cy="373094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914477" indent="-784205" algn="l" rtl="0">
              <a:spcBef>
                <a:spcPts val="3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1pPr>
            <a:lvl2pPr marL="4146446" indent="-596885" algn="l" rtl="0"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6383179" indent="-427026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3pPr>
            <a:lvl4pPr marL="8938990" indent="-57624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11488451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11945639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12402828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12860017" indent="-573074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13317205" indent="-573073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8602435" y="23042565"/>
            <a:ext cx="26335264" cy="27209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8602435" y="2941641"/>
            <a:ext cx="26335264" cy="19750086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602435" y="25763541"/>
            <a:ext cx="26335264" cy="38623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189" indent="0" rtl="0">
              <a:spcBef>
                <a:spcPts val="0"/>
              </a:spcBef>
              <a:buFont typeface="Arial"/>
              <a:buNone/>
              <a:defRPr/>
            </a:lvl2pPr>
            <a:lvl3pPr marL="914378" indent="0" rtl="0">
              <a:spcBef>
                <a:spcPts val="0"/>
              </a:spcBef>
              <a:buFont typeface="Arial"/>
              <a:buNone/>
              <a:defRPr/>
            </a:lvl3pPr>
            <a:lvl4pPr marL="1371566" indent="0" rtl="0">
              <a:spcBef>
                <a:spcPts val="0"/>
              </a:spcBef>
              <a:buFont typeface="Arial"/>
              <a:buNone/>
              <a:defRPr/>
            </a:lvl4pPr>
            <a:lvl5pPr marL="1828754" indent="0" rtl="0">
              <a:spcBef>
                <a:spcPts val="0"/>
              </a:spcBef>
              <a:buFont typeface="Arial"/>
              <a:buNone/>
              <a:defRPr/>
            </a:lvl5pPr>
            <a:lvl6pPr marL="2285943" indent="0" rtl="0">
              <a:spcBef>
                <a:spcPts val="0"/>
              </a:spcBef>
              <a:buFont typeface="Arial"/>
              <a:buNone/>
              <a:defRPr/>
            </a:lvl6pPr>
            <a:lvl7pPr marL="2743132" indent="0" rtl="0">
              <a:spcBef>
                <a:spcPts val="0"/>
              </a:spcBef>
              <a:buFont typeface="Arial"/>
              <a:buNone/>
              <a:defRPr/>
            </a:lvl7pPr>
            <a:lvl8pPr marL="3200320" indent="0" rtl="0">
              <a:spcBef>
                <a:spcPts val="0"/>
              </a:spcBef>
              <a:buFont typeface="Arial"/>
              <a:buNone/>
              <a:defRPr/>
            </a:lvl8pPr>
            <a:lvl9pPr marL="3657509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194834" y="1311276"/>
            <a:ext cx="14439900" cy="5576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7159969" y="1311275"/>
            <a:ext cx="24536399" cy="28093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2194834" y="6888163"/>
            <a:ext cx="14439900" cy="2251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189" indent="0" rtl="0">
              <a:spcBef>
                <a:spcPts val="0"/>
              </a:spcBef>
              <a:buFont typeface="Arial"/>
              <a:buNone/>
              <a:defRPr/>
            </a:lvl2pPr>
            <a:lvl3pPr marL="914378" indent="0" rtl="0">
              <a:spcBef>
                <a:spcPts val="0"/>
              </a:spcBef>
              <a:buFont typeface="Arial"/>
              <a:buNone/>
              <a:defRPr/>
            </a:lvl3pPr>
            <a:lvl4pPr marL="1371566" indent="0" rtl="0">
              <a:spcBef>
                <a:spcPts val="0"/>
              </a:spcBef>
              <a:buFont typeface="Arial"/>
              <a:buNone/>
              <a:defRPr/>
            </a:lvl4pPr>
            <a:lvl5pPr marL="1828754" indent="0" rtl="0">
              <a:spcBef>
                <a:spcPts val="0"/>
              </a:spcBef>
              <a:buFont typeface="Arial"/>
              <a:buNone/>
              <a:defRPr/>
            </a:lvl5pPr>
            <a:lvl6pPr marL="2285943" indent="0" rtl="0">
              <a:spcBef>
                <a:spcPts val="0"/>
              </a:spcBef>
              <a:buFont typeface="Arial"/>
              <a:buNone/>
              <a:defRPr/>
            </a:lvl6pPr>
            <a:lvl7pPr marL="2743132" indent="0" rtl="0">
              <a:spcBef>
                <a:spcPts val="0"/>
              </a:spcBef>
              <a:buFont typeface="Arial"/>
              <a:buNone/>
              <a:defRPr/>
            </a:lvl7pPr>
            <a:lvl8pPr marL="3200320" indent="0" rtl="0">
              <a:spcBef>
                <a:spcPts val="0"/>
              </a:spcBef>
              <a:buFont typeface="Arial"/>
              <a:buNone/>
              <a:defRPr/>
            </a:lvl8pPr>
            <a:lvl9pPr marL="3657509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290887" y="2924176"/>
            <a:ext cx="37309424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2194834" y="1317626"/>
            <a:ext cx="39501537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2194834" y="7369178"/>
            <a:ext cx="19392900" cy="3070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189" indent="0" rtl="0">
              <a:spcBef>
                <a:spcPts val="0"/>
              </a:spcBef>
              <a:buFont typeface="Arial"/>
              <a:buNone/>
              <a:defRPr/>
            </a:lvl2pPr>
            <a:lvl3pPr marL="914378" indent="0" rtl="0">
              <a:spcBef>
                <a:spcPts val="0"/>
              </a:spcBef>
              <a:buFont typeface="Arial"/>
              <a:buNone/>
              <a:defRPr/>
            </a:lvl3pPr>
            <a:lvl4pPr marL="1371566" indent="0" rtl="0">
              <a:spcBef>
                <a:spcPts val="0"/>
              </a:spcBef>
              <a:buFont typeface="Arial"/>
              <a:buNone/>
              <a:defRPr/>
            </a:lvl4pPr>
            <a:lvl5pPr marL="1828754" indent="0" rtl="0">
              <a:spcBef>
                <a:spcPts val="0"/>
              </a:spcBef>
              <a:buFont typeface="Arial"/>
              <a:buNone/>
              <a:defRPr/>
            </a:lvl5pPr>
            <a:lvl6pPr marL="2285943" indent="0" rtl="0">
              <a:spcBef>
                <a:spcPts val="0"/>
              </a:spcBef>
              <a:buFont typeface="Arial"/>
              <a:buNone/>
              <a:defRPr/>
            </a:lvl6pPr>
            <a:lvl7pPr marL="2743132" indent="0" rtl="0">
              <a:spcBef>
                <a:spcPts val="0"/>
              </a:spcBef>
              <a:buFont typeface="Arial"/>
              <a:buNone/>
              <a:defRPr/>
            </a:lvl7pPr>
            <a:lvl8pPr marL="3200320" indent="0" rtl="0">
              <a:spcBef>
                <a:spcPts val="0"/>
              </a:spcBef>
              <a:buFont typeface="Arial"/>
              <a:buNone/>
              <a:defRPr/>
            </a:lvl8pPr>
            <a:lvl9pPr marL="3657509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2194834" y="10439403"/>
            <a:ext cx="19392900" cy="189658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3"/>
          </p:nvPr>
        </p:nvSpPr>
        <p:spPr>
          <a:xfrm>
            <a:off x="22296666" y="7369178"/>
            <a:ext cx="19399703" cy="3070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189" indent="0" rtl="0">
              <a:spcBef>
                <a:spcPts val="0"/>
              </a:spcBef>
              <a:buFont typeface="Arial"/>
              <a:buNone/>
              <a:defRPr/>
            </a:lvl2pPr>
            <a:lvl3pPr marL="914378" indent="0" rtl="0">
              <a:spcBef>
                <a:spcPts val="0"/>
              </a:spcBef>
              <a:buFont typeface="Arial"/>
              <a:buNone/>
              <a:defRPr/>
            </a:lvl3pPr>
            <a:lvl4pPr marL="1371566" indent="0" rtl="0">
              <a:spcBef>
                <a:spcPts val="0"/>
              </a:spcBef>
              <a:buFont typeface="Arial"/>
              <a:buNone/>
              <a:defRPr/>
            </a:lvl4pPr>
            <a:lvl5pPr marL="1828754" indent="0" rtl="0">
              <a:spcBef>
                <a:spcPts val="0"/>
              </a:spcBef>
              <a:buFont typeface="Arial"/>
              <a:buNone/>
              <a:defRPr/>
            </a:lvl5pPr>
            <a:lvl6pPr marL="2285943" indent="0" rtl="0">
              <a:spcBef>
                <a:spcPts val="0"/>
              </a:spcBef>
              <a:buFont typeface="Arial"/>
              <a:buNone/>
              <a:defRPr/>
            </a:lvl6pPr>
            <a:lvl7pPr marL="2743132" indent="0" rtl="0">
              <a:spcBef>
                <a:spcPts val="0"/>
              </a:spcBef>
              <a:buFont typeface="Arial"/>
              <a:buNone/>
              <a:defRPr/>
            </a:lvl7pPr>
            <a:lvl8pPr marL="3200320" indent="0" rtl="0">
              <a:spcBef>
                <a:spcPts val="0"/>
              </a:spcBef>
              <a:buFont typeface="Arial"/>
              <a:buNone/>
              <a:defRPr/>
            </a:lvl8pPr>
            <a:lvl9pPr marL="3657509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4"/>
          </p:nvPr>
        </p:nvSpPr>
        <p:spPr>
          <a:xfrm>
            <a:off x="22296666" y="10439403"/>
            <a:ext cx="19399703" cy="189658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290887" y="2924176"/>
            <a:ext cx="37309424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189" algn="ctr" rtl="0">
              <a:spcBef>
                <a:spcPts val="0"/>
              </a:spcBef>
              <a:spcAft>
                <a:spcPts val="0"/>
              </a:spcAft>
              <a:defRPr/>
            </a:lvl6pPr>
            <a:lvl7pPr marL="914378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291570" y="9512300"/>
            <a:ext cx="18588716" cy="197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22010914" y="9512300"/>
            <a:ext cx="18588719" cy="197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090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3290887" y="2924176"/>
            <a:ext cx="37309424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3290887" y="9512300"/>
            <a:ext cx="37309424" cy="197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914525" marR="0" indent="-784225" algn="l" rtl="0">
              <a:spcBef>
                <a:spcPts val="3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1pPr>
            <a:lvl2pPr marL="4146550" marR="0" indent="-596900" algn="l" rtl="0"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2pPr>
            <a:lvl3pPr marL="6383338" marR="0" indent="-427037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/>
            </a:lvl3pPr>
            <a:lvl4pPr marL="8939213" marR="0" indent="-576263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/>
            </a:lvl4pPr>
            <a:lvl5pPr marL="11488738" marR="0" indent="-57308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5pPr>
            <a:lvl6pPr marL="11945938" marR="0" indent="-57308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6pPr>
            <a:lvl7pPr marL="12403138" marR="0" indent="-57308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7pPr>
            <a:lvl8pPr marL="12860338" marR="0" indent="-573088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8pPr>
            <a:lvl9pPr marL="13317538" marR="0" indent="-573087" algn="l" rtl="0">
              <a:spcBef>
                <a:spcPts val="22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3290887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14997114" y="29994225"/>
            <a:ext cx="13896975" cy="2190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8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2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31456312" y="29994225"/>
            <a:ext cx="9144000" cy="2190750"/>
          </a:xfrm>
          <a:prstGeom prst="rect">
            <a:avLst/>
          </a:prstGeom>
          <a:noFill/>
          <a:ln>
            <a:noFill/>
          </a:ln>
        </p:spPr>
        <p:txBody>
          <a:bodyPr lIns="510675" tIns="255325" rIns="510675" bIns="255325" anchor="t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9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buClr>
                <a:schemeClr val="dk1"/>
              </a:buClr>
              <a:buSzPct val="25000"/>
            </a:pPr>
            <a:fld id="{00000000-1234-1234-1234-123412341234}" type="slidenum">
              <a:rPr lang="en-US" smtClean="0"/>
              <a:pPr>
                <a:buClr>
                  <a:schemeClr val="dk1"/>
                </a:buClr>
                <a:buSzPct val="25000"/>
              </a:pPr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13" Type="http://schemas.openxmlformats.org/officeDocument/2006/relationships/image" Target="../media/image10.jp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tiff"/><Relationship Id="rId10" Type="http://schemas.openxmlformats.org/officeDocument/2006/relationships/image" Target="../media/image7.png"/><Relationship Id="rId4" Type="http://schemas.openxmlformats.org/officeDocument/2006/relationships/chart" Target="../charts/chart1.xml"/><Relationship Id="rId9" Type="http://schemas.openxmlformats.org/officeDocument/2006/relationships/image" Target="../media/image6.png"/><Relationship Id="rId1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5032DB0D-13B5-4644-BFD0-A99BC1E53382}"/>
              </a:ext>
            </a:extLst>
          </p:cNvPr>
          <p:cNvSpPr txBox="1"/>
          <p:nvPr/>
        </p:nvSpPr>
        <p:spPr>
          <a:xfrm>
            <a:off x="29280778" y="5844676"/>
            <a:ext cx="13845581" cy="1099324"/>
          </a:xfrm>
          <a:prstGeom prst="rect">
            <a:avLst/>
          </a:prstGeom>
          <a:solidFill>
            <a:srgbClr val="262626"/>
          </a:solidFill>
          <a:ln w="76200">
            <a:solidFill>
              <a:srgbClr val="262626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4800" b="1">
                <a:solidFill>
                  <a:schemeClr val="bg1"/>
                </a:solidFill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rPr>
              <a:t>RESULTS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71FF2E-1BC2-D84C-8B3B-8C19BB9F67B5}"/>
              </a:ext>
            </a:extLst>
          </p:cNvPr>
          <p:cNvSpPr txBox="1"/>
          <p:nvPr/>
        </p:nvSpPr>
        <p:spPr>
          <a:xfrm>
            <a:off x="29283524" y="6981917"/>
            <a:ext cx="13845581" cy="25392969"/>
          </a:xfrm>
          <a:prstGeom prst="rect">
            <a:avLst/>
          </a:prstGeom>
          <a:solidFill>
            <a:schemeClr val="bg1"/>
          </a:solidFill>
          <a:ln w="76200">
            <a:solidFill>
              <a:srgbClr val="262626"/>
            </a:solidFill>
          </a:ln>
        </p:spPr>
        <p:txBody>
          <a:bodyPr wrap="square" lIns="411480" tIns="274320" rIns="411480" bIns="274320" rtlCol="0" anchor="t">
            <a:noAutofit/>
          </a:bodyPr>
          <a:lstStyle/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endParaRPr lang="en-US" sz="1000">
              <a:solidFill>
                <a:schemeClr val="tx1"/>
              </a:solidFill>
              <a:latin typeface="Avenir Roman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4400">
              <a:solidFill>
                <a:schemeClr val="tx1"/>
              </a:solidFill>
              <a:latin typeface="Avenir Roman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endParaRPr lang="en-US" sz="4400">
              <a:solidFill>
                <a:schemeClr val="tx1"/>
              </a:solidFill>
              <a:latin typeface="Avenir Roman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endParaRPr lang="en-US" sz="4400">
              <a:solidFill>
                <a:schemeClr val="tx1"/>
              </a:solidFill>
              <a:latin typeface="Avenir Roman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D3187C-58C6-EB43-8C02-AEF7A290CEDB}"/>
              </a:ext>
            </a:extLst>
          </p:cNvPr>
          <p:cNvSpPr txBox="1"/>
          <p:nvPr/>
        </p:nvSpPr>
        <p:spPr>
          <a:xfrm>
            <a:off x="29390791" y="10157541"/>
            <a:ext cx="13631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3200" b="1" dirty="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Feature Importance</a:t>
            </a:r>
          </a:p>
        </p:txBody>
      </p:sp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A23969FF-DAD1-1141-A885-523E1BF0B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849818"/>
              </p:ext>
            </p:extLst>
          </p:nvPr>
        </p:nvGraphicFramePr>
        <p:xfrm>
          <a:off x="31480381" y="7861083"/>
          <a:ext cx="9506611" cy="1308735"/>
        </p:xfrm>
        <a:graphic>
          <a:graphicData uri="http://schemas.openxmlformats.org/drawingml/2006/table">
            <a:tbl>
              <a:tblPr>
                <a:tableStyleId>{863C788D-AEED-4340-9FDC-0209E74E415F}</a:tableStyleId>
              </a:tblPr>
              <a:tblGrid>
                <a:gridCol w="2112579">
                  <a:extLst>
                    <a:ext uri="{9D8B030D-6E8A-4147-A177-3AD203B41FA5}">
                      <a16:colId xmlns:a16="http://schemas.microsoft.com/office/drawing/2014/main" val="4122762078"/>
                    </a:ext>
                  </a:extLst>
                </a:gridCol>
                <a:gridCol w="1848508">
                  <a:extLst>
                    <a:ext uri="{9D8B030D-6E8A-4147-A177-3AD203B41FA5}">
                      <a16:colId xmlns:a16="http://schemas.microsoft.com/office/drawing/2014/main" val="2322366953"/>
                    </a:ext>
                  </a:extLst>
                </a:gridCol>
                <a:gridCol w="1848508">
                  <a:extLst>
                    <a:ext uri="{9D8B030D-6E8A-4147-A177-3AD203B41FA5}">
                      <a16:colId xmlns:a16="http://schemas.microsoft.com/office/drawing/2014/main" val="3588238626"/>
                    </a:ext>
                  </a:extLst>
                </a:gridCol>
                <a:gridCol w="1848508">
                  <a:extLst>
                    <a:ext uri="{9D8B030D-6E8A-4147-A177-3AD203B41FA5}">
                      <a16:colId xmlns:a16="http://schemas.microsoft.com/office/drawing/2014/main" val="22413186"/>
                    </a:ext>
                  </a:extLst>
                </a:gridCol>
                <a:gridCol w="1848508">
                  <a:extLst>
                    <a:ext uri="{9D8B030D-6E8A-4147-A177-3AD203B41FA5}">
                      <a16:colId xmlns:a16="http://schemas.microsoft.com/office/drawing/2014/main" val="262360184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b="1" i="0" u="none" strike="noStrike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Test set: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b="1" u="none" strike="noStrike">
                          <a:effectLst/>
                          <a:latin typeface="Avenir Book" panose="02000503020000020003" pitchFamily="2" charset="0"/>
                        </a:rPr>
                        <a:t>Precision</a:t>
                      </a:r>
                      <a:endParaRPr lang="en-CA" sz="2800" b="1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b="1" u="none" strike="noStrike" dirty="0">
                          <a:effectLst/>
                          <a:latin typeface="Avenir Book" panose="02000503020000020003" pitchFamily="2" charset="0"/>
                        </a:rPr>
                        <a:t>Recall</a:t>
                      </a:r>
                      <a:endParaRPr lang="en-CA" sz="28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b="1" u="none" strike="noStrike">
                          <a:effectLst/>
                          <a:latin typeface="Avenir Book" panose="02000503020000020003" pitchFamily="2" charset="0"/>
                        </a:rPr>
                        <a:t>F1 Score</a:t>
                      </a:r>
                      <a:endParaRPr lang="en-CA" sz="2800" b="1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b="1" u="none" strike="noStrike">
                          <a:effectLst/>
                          <a:latin typeface="Avenir Book" panose="02000503020000020003" pitchFamily="2" charset="0"/>
                        </a:rPr>
                        <a:t>Support</a:t>
                      </a:r>
                      <a:endParaRPr lang="en-CA" sz="2800" b="1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093653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Driveway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 dirty="0">
                          <a:effectLst/>
                          <a:latin typeface="Avenir Book" panose="02000503020000020003" pitchFamily="2" charset="0"/>
                        </a:rPr>
                        <a:t>0.78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0.82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0.80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1179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866454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No Driveway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 dirty="0">
                          <a:effectLst/>
                          <a:latin typeface="Avenir Book" panose="02000503020000020003" pitchFamily="2" charset="0"/>
                        </a:rPr>
                        <a:t>0.81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0.77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>
                          <a:effectLst/>
                          <a:latin typeface="Avenir Book" panose="02000503020000020003" pitchFamily="2" charset="0"/>
                        </a:rPr>
                        <a:t>0.79</a:t>
                      </a:r>
                      <a:endParaRPr lang="en-CA" sz="2800" b="0" i="0" u="none" strike="noStrike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2800" u="none" strike="noStrike" dirty="0">
                          <a:effectLst/>
                          <a:latin typeface="Avenir Book" panose="02000503020000020003" pitchFamily="2" charset="0"/>
                        </a:rPr>
                        <a:t>1179</a:t>
                      </a:r>
                      <a:endParaRPr lang="en-CA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1623289"/>
                  </a:ext>
                </a:extLst>
              </a:tr>
            </a:tbl>
          </a:graphicData>
        </a:graphic>
      </p:graphicFrame>
      <p:grpSp>
        <p:nvGrpSpPr>
          <p:cNvPr id="50" name="Group 49">
            <a:extLst>
              <a:ext uri="{FF2B5EF4-FFF2-40B4-BE49-F238E27FC236}">
                <a16:creationId xmlns:a16="http://schemas.microsoft.com/office/drawing/2014/main" id="{D6A2DA51-5E69-C941-A6D6-847957690CB4}"/>
              </a:ext>
            </a:extLst>
          </p:cNvPr>
          <p:cNvGrpSpPr/>
          <p:nvPr/>
        </p:nvGrpSpPr>
        <p:grpSpPr>
          <a:xfrm>
            <a:off x="29392676" y="16265729"/>
            <a:ext cx="13682023" cy="13910975"/>
            <a:chOff x="29392676" y="16265729"/>
            <a:chExt cx="13682023" cy="13910975"/>
          </a:xfrm>
        </p:grpSpPr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52E210E2-E5CF-4B07-813E-C90E33A97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786" t="17276" r="33423" b="16410"/>
            <a:stretch/>
          </p:blipFill>
          <p:spPr>
            <a:xfrm>
              <a:off x="29392676" y="16265729"/>
              <a:ext cx="13682023" cy="13910975"/>
            </a:xfrm>
            <a:prstGeom prst="rect">
              <a:avLst/>
            </a:prstGeom>
          </p:spPr>
        </p:pic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0F5DA808-67BE-CD46-897A-6E88852C1096}"/>
                </a:ext>
              </a:extLst>
            </p:cNvPr>
            <p:cNvSpPr/>
            <p:nvPr/>
          </p:nvSpPr>
          <p:spPr>
            <a:xfrm rot="20847437">
              <a:off x="39266653" y="22562444"/>
              <a:ext cx="840329" cy="491266"/>
            </a:xfrm>
            <a:prstGeom prst="triangle">
              <a:avLst/>
            </a:prstGeom>
            <a:solidFill>
              <a:srgbClr val="FE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3" name="Chart 72">
            <a:extLst>
              <a:ext uri="{FF2B5EF4-FFF2-40B4-BE49-F238E27FC236}">
                <a16:creationId xmlns:a16="http://schemas.microsoft.com/office/drawing/2014/main" id="{16171660-C76D-EE4B-9242-CB7DC23928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6719462"/>
              </p:ext>
            </p:extLst>
          </p:nvPr>
        </p:nvGraphicFramePr>
        <p:xfrm>
          <a:off x="29184666" y="10847336"/>
          <a:ext cx="13009904" cy="656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90122076-37E9-494B-873C-CB1A8E665B55}"/>
              </a:ext>
            </a:extLst>
          </p:cNvPr>
          <p:cNvSpPr txBox="1"/>
          <p:nvPr/>
        </p:nvSpPr>
        <p:spPr>
          <a:xfrm>
            <a:off x="39183836" y="15049322"/>
            <a:ext cx="3410720" cy="2246769"/>
          </a:xfrm>
          <a:prstGeom prst="rect">
            <a:avLst/>
          </a:prstGeom>
          <a:noFill/>
          <a:ln w="57150">
            <a:solidFill>
              <a:srgbClr val="075017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Engineered features proved extremely important to achieving high precision and recall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E558BD1-89FC-F442-B674-1C6C472B739B}"/>
              </a:ext>
            </a:extLst>
          </p:cNvPr>
          <p:cNvGrpSpPr/>
          <p:nvPr/>
        </p:nvGrpSpPr>
        <p:grpSpPr>
          <a:xfrm>
            <a:off x="35495345" y="18377739"/>
            <a:ext cx="7046097" cy="1209130"/>
            <a:chOff x="35495345" y="18377739"/>
            <a:chExt cx="7046097" cy="1209130"/>
          </a:xfrm>
        </p:grpSpPr>
        <p:pic>
          <p:nvPicPr>
            <p:cNvPr id="44" name="Picture 4">
              <a:extLst>
                <a:ext uri="{FF2B5EF4-FFF2-40B4-BE49-F238E27FC236}">
                  <a16:creationId xmlns:a16="http://schemas.microsoft.com/office/drawing/2014/main" id="{E907D260-CC44-B943-A869-D0F0503AD5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473" t="89874" r="28497" b="1725"/>
            <a:stretch/>
          </p:blipFill>
          <p:spPr>
            <a:xfrm>
              <a:off x="35495345" y="18707715"/>
              <a:ext cx="7046097" cy="879154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FFBAC8-7AA8-204F-B4F6-FB5FF2AC6CE1}"/>
                </a:ext>
              </a:extLst>
            </p:cNvPr>
            <p:cNvSpPr txBox="1"/>
            <p:nvPr/>
          </p:nvSpPr>
          <p:spPr>
            <a:xfrm>
              <a:off x="35676309" y="18377739"/>
              <a:ext cx="6501867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00">
                  <a:latin typeface="Avenir Book" panose="02000503020000020003" pitchFamily="2" charset="0"/>
                </a:rPr>
                <a:t>Predicted block level proportion of driveways</a:t>
              </a:r>
            </a:p>
          </p:txBody>
        </p:sp>
      </p:grpSp>
      <p:sp>
        <p:nvSpPr>
          <p:cNvPr id="89" name="Shape 89"/>
          <p:cNvSpPr txBox="1"/>
          <p:nvPr/>
        </p:nvSpPr>
        <p:spPr>
          <a:xfrm>
            <a:off x="714598" y="645377"/>
            <a:ext cx="38510817" cy="4167399"/>
          </a:xfrm>
          <a:prstGeom prst="rect">
            <a:avLst/>
          </a:prstGeom>
          <a:noFill/>
          <a:ln w="76200" cap="flat">
            <a:noFill/>
            <a:prstDash val="solid"/>
            <a:miter/>
            <a:headEnd type="none" w="med" len="med"/>
            <a:tailEnd type="none" w="med" len="med"/>
          </a:ln>
        </p:spPr>
        <p:txBody>
          <a:bodyPr lIns="397100" tIns="198550" rIns="397100" bIns="19855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/>
                <a:ea typeface="Verdana"/>
                <a:cs typeface="Baghdad" pitchFamily="2" charset="-78"/>
              </a:rPr>
              <a:t>Estimating Off-Street Parking in Somerville</a:t>
            </a:r>
          </a:p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/>
                <a:ea typeface="Verdana"/>
                <a:cs typeface="Baghdad" pitchFamily="2" charset="-78"/>
              </a:rPr>
              <a:t>Joshua Feldman, </a:t>
            </a:r>
            <a:r>
              <a:rPr lang="en-US" sz="7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/>
                <a:ea typeface="Verdana"/>
                <a:cs typeface="Baghdad" pitchFamily="2" charset="-78"/>
              </a:rPr>
              <a:t>Lipika</a:t>
            </a:r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/>
                <a:ea typeface="Verdana"/>
                <a:cs typeface="Baghdad" pitchFamily="2" charset="-78"/>
              </a:rPr>
              <a:t> Ramaswamy, Anthony Rentsch</a:t>
            </a:r>
            <a:br>
              <a:rPr lang="en-US" sz="7200" dirty="0"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rPr>
            </a:b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/>
                <a:ea typeface="Verdana"/>
                <a:cs typeface="Baghdad" pitchFamily="2" charset="-78"/>
              </a:rPr>
              <a:t>AC297r, Institute for Applied Computational Science, Harvard University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14598" y="7010468"/>
            <a:ext cx="13845581" cy="4472279"/>
          </a:xfrm>
          <a:prstGeom prst="rect">
            <a:avLst/>
          </a:prstGeom>
          <a:solidFill>
            <a:schemeClr val="bg1"/>
          </a:solidFill>
          <a:ln w="76200">
            <a:solidFill>
              <a:srgbClr val="262626"/>
            </a:solidFill>
          </a:ln>
        </p:spPr>
        <p:txBody>
          <a:bodyPr wrap="square" lIns="411480" tIns="274320" rIns="411480" bIns="274320" rtlCol="0" anchor="t">
            <a:noAutofit/>
          </a:bodyPr>
          <a:lstStyle/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The city of Somerville is conducting a comprehensive audit of parking. This includes on-street parking, parking garages, and residential off-street parking.</a:t>
            </a: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We contributed to this audit by estimating the city’s off-street, residential driveway parking capacity and providing an inventory of driveways.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164B10-F296-514E-9AD2-374B6C1FEADA}"/>
              </a:ext>
            </a:extLst>
          </p:cNvPr>
          <p:cNvSpPr txBox="1"/>
          <p:nvPr/>
        </p:nvSpPr>
        <p:spPr>
          <a:xfrm>
            <a:off x="714598" y="5846720"/>
            <a:ext cx="13845581" cy="1097280"/>
          </a:xfrm>
          <a:prstGeom prst="rect">
            <a:avLst/>
          </a:prstGeom>
          <a:solidFill>
            <a:srgbClr val="262626"/>
          </a:solidFill>
          <a:ln w="76200">
            <a:solidFill>
              <a:srgbClr val="262626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4800" b="1">
                <a:solidFill>
                  <a:schemeClr val="bg1"/>
                </a:solidFill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rPr>
              <a:t>INTRODUCTION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6AB9A5-C0D4-2341-8869-C278FF7AF1F6}"/>
              </a:ext>
            </a:extLst>
          </p:cNvPr>
          <p:cNvSpPr txBox="1"/>
          <p:nvPr/>
        </p:nvSpPr>
        <p:spPr>
          <a:xfrm>
            <a:off x="15004714" y="5846720"/>
            <a:ext cx="13812876" cy="1097280"/>
          </a:xfrm>
          <a:prstGeom prst="rect">
            <a:avLst/>
          </a:prstGeom>
          <a:solidFill>
            <a:srgbClr val="262626"/>
          </a:solidFill>
          <a:ln w="76200">
            <a:solidFill>
              <a:srgbClr val="262626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4800" b="1">
                <a:solidFill>
                  <a:schemeClr val="bg1"/>
                </a:solidFill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rPr>
              <a:t>METHODS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BB85E98-212D-A142-BF53-A29185237C4C}"/>
              </a:ext>
            </a:extLst>
          </p:cNvPr>
          <p:cNvSpPr txBox="1"/>
          <p:nvPr/>
        </p:nvSpPr>
        <p:spPr>
          <a:xfrm>
            <a:off x="714598" y="11801102"/>
            <a:ext cx="13845581" cy="1097280"/>
          </a:xfrm>
          <a:prstGeom prst="rect">
            <a:avLst/>
          </a:prstGeom>
          <a:solidFill>
            <a:srgbClr val="262626"/>
          </a:solidFill>
          <a:ln w="76200">
            <a:solidFill>
              <a:srgbClr val="262626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4800" b="1">
                <a:solidFill>
                  <a:schemeClr val="bg1"/>
                </a:solidFill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rPr>
              <a:t>DATA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D96EB4-86B3-7947-8429-B20498405468}"/>
              </a:ext>
            </a:extLst>
          </p:cNvPr>
          <p:cNvSpPr txBox="1"/>
          <p:nvPr/>
        </p:nvSpPr>
        <p:spPr>
          <a:xfrm>
            <a:off x="714598" y="12898381"/>
            <a:ext cx="13845581" cy="19558521"/>
          </a:xfrm>
          <a:prstGeom prst="rect">
            <a:avLst/>
          </a:prstGeom>
          <a:solidFill>
            <a:schemeClr val="bg1"/>
          </a:solidFill>
          <a:ln w="76200">
            <a:solidFill>
              <a:srgbClr val="262626"/>
            </a:solidFill>
          </a:ln>
        </p:spPr>
        <p:txBody>
          <a:bodyPr wrap="square" lIns="411480" tIns="274320" rIns="411480" bIns="274320" rtlCol="0" anchor="t">
            <a:noAutofit/>
          </a:bodyPr>
          <a:lstStyle/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Parcel and building polygons</a:t>
            </a:r>
          </a:p>
          <a:p>
            <a:pPr marL="614045" indent="-614045" algn="just">
              <a:spcBef>
                <a:spcPts val="600"/>
              </a:spcBef>
              <a:buFont typeface="Arial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venir Book"/>
                <a:ea typeface="Verdana"/>
                <a:cs typeface="Baghdad"/>
              </a:rPr>
              <a:t>Administrative tabular data:</a:t>
            </a:r>
            <a:endParaRPr lang="en-US" dirty="0">
              <a:solidFill>
                <a:schemeClr val="tx1"/>
              </a:solidFill>
            </a:endParaRPr>
          </a:p>
          <a:p>
            <a:pPr marL="1188720" lvl="8" indent="-457200" algn="just">
              <a:spcBef>
                <a:spcPts val="600"/>
              </a:spcBef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Avenir Book"/>
                <a:ea typeface="Verdana"/>
                <a:cs typeface="Baghdad"/>
              </a:rPr>
              <a:t>Property tax assessment</a:t>
            </a: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1188720" lvl="8" indent="-457200" algn="just">
              <a:spcBef>
                <a:spcPts val="600"/>
              </a:spcBef>
              <a:buChar char="-"/>
            </a:pPr>
            <a:r>
              <a:rPr lang="en-US" sz="3200" dirty="0">
                <a:solidFill>
                  <a:schemeClr val="tx1"/>
                </a:solidFill>
                <a:latin typeface="Avenir Book"/>
                <a:ea typeface="Verdana"/>
                <a:cs typeface="Baghdad"/>
              </a:rPr>
              <a:t>Parking permits by street address</a:t>
            </a:r>
          </a:p>
          <a:p>
            <a:pPr marL="457200"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/>
              <a:ea typeface="Verdana"/>
              <a:cs typeface="Baghdad"/>
            </a:endParaRPr>
          </a:p>
          <a:p>
            <a:pPr marL="457200"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/>
              <a:ea typeface="Verdana"/>
              <a:cs typeface="Baghdad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/>
              <a:ea typeface="Verdana"/>
              <a:cs typeface="Baghdad"/>
            </a:endParaRPr>
          </a:p>
          <a:p>
            <a:pPr marL="457200"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/>
              <a:ea typeface="Verdana"/>
              <a:cs typeface="Baghdad"/>
            </a:endParaRPr>
          </a:p>
          <a:p>
            <a:pPr marL="457200"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457200" lvl="8" indent="-457200" algn="just">
              <a:spcBef>
                <a:spcPts val="600"/>
              </a:spcBef>
              <a:buFont typeface="Arial"/>
              <a:buChar char="•"/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457200" lvl="8" indent="-457200" algn="just">
              <a:spcBef>
                <a:spcPts val="600"/>
              </a:spcBef>
              <a:buFont typeface="Arial"/>
              <a:buChar char="•"/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457200" lvl="8" indent="-457200" algn="just">
              <a:spcBef>
                <a:spcPts val="600"/>
              </a:spcBef>
              <a:buFont typeface="Arial"/>
              <a:buChar char="•"/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lvl="8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614348" indent="-614348" algn="just">
              <a:spcBef>
                <a:spcPts val="600"/>
              </a:spcBef>
              <a:buFont typeface="Arial" charset="0"/>
              <a:buChar char="•"/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  <a:p>
            <a:pPr marL="548640" lvl="7" algn="just">
              <a:spcBef>
                <a:spcPts val="600"/>
              </a:spcBef>
            </a:pPr>
            <a:endParaRPr lang="en-US" sz="3200" dirty="0">
              <a:solidFill>
                <a:schemeClr val="tx1"/>
              </a:solidFill>
              <a:latin typeface="Avenir Book" panose="02000503020000020003" pitchFamily="2" charset="0"/>
              <a:ea typeface="Verdana" panose="020B0604030504040204" pitchFamily="34" charset="0"/>
              <a:cs typeface="Baghdad" pitchFamily="2" charset="-78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EFEF636-2199-5E4B-86B9-9A8791A38B9A}"/>
              </a:ext>
            </a:extLst>
          </p:cNvPr>
          <p:cNvGrpSpPr/>
          <p:nvPr/>
        </p:nvGrpSpPr>
        <p:grpSpPr>
          <a:xfrm>
            <a:off x="35579786" y="439766"/>
            <a:ext cx="7332038" cy="4264442"/>
            <a:chOff x="35810862" y="181102"/>
            <a:chExt cx="7332038" cy="426444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74FD11-166C-CA45-B4E6-6EC971D88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810862" y="3454728"/>
              <a:ext cx="7332038" cy="99081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05CB3F-EEFF-4E44-B5E5-5F5C1A26892E}"/>
                </a:ext>
              </a:extLst>
            </p:cNvPr>
            <p:cNvSpPr txBox="1"/>
            <p:nvPr/>
          </p:nvSpPr>
          <p:spPr>
            <a:xfrm>
              <a:off x="36434645" y="2761993"/>
              <a:ext cx="608447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latin typeface="Avenir Book" panose="02000503020000020003" pitchFamily="2" charset="0"/>
                </a:rPr>
                <a:t>In collaboration with 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E225D7B-E323-BD41-B298-CF6FFD7CDA51}"/>
                </a:ext>
              </a:extLst>
            </p:cNvPr>
            <p:cNvGrpSpPr/>
            <p:nvPr/>
          </p:nvGrpSpPr>
          <p:grpSpPr>
            <a:xfrm>
              <a:off x="36798694" y="181102"/>
              <a:ext cx="5356375" cy="2820530"/>
              <a:chOff x="35810862" y="181102"/>
              <a:chExt cx="5356375" cy="2820530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4EC363FF-F411-8C4D-87C8-8522E0B778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r="83921" b="14291"/>
              <a:stretch/>
            </p:blipFill>
            <p:spPr>
              <a:xfrm>
                <a:off x="37739643" y="181102"/>
                <a:ext cx="1619874" cy="247644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E79EB90-43B6-A642-B8E7-6EC5013101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r="84695"/>
              <a:stretch/>
            </p:blipFill>
            <p:spPr>
              <a:xfrm>
                <a:off x="39570260" y="695897"/>
                <a:ext cx="1596977" cy="1865630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B77D3847-394A-1445-A428-827447E6FC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4413" r="6183"/>
              <a:stretch/>
            </p:blipFill>
            <p:spPr>
              <a:xfrm>
                <a:off x="35810862" y="248992"/>
                <a:ext cx="1718039" cy="2752640"/>
              </a:xfrm>
              <a:prstGeom prst="rect">
                <a:avLst/>
              </a:prstGeom>
            </p:spPr>
          </p:pic>
        </p:grp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ED1BE26-42D9-1B4F-88F5-DAD08A9083C4}"/>
              </a:ext>
            </a:extLst>
          </p:cNvPr>
          <p:cNvSpPr txBox="1"/>
          <p:nvPr/>
        </p:nvSpPr>
        <p:spPr>
          <a:xfrm>
            <a:off x="4457383" y="10172624"/>
            <a:ext cx="6360011" cy="1077218"/>
          </a:xfrm>
          <a:prstGeom prst="rect">
            <a:avLst/>
          </a:prstGeom>
          <a:noFill/>
          <a:ln w="57150">
            <a:solidFill>
              <a:srgbClr val="075017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rPr>
              <a:t>GOAL: Predict probability of each parcel having a driveway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137A17F-B4A0-6F4E-861C-EE07F7C0348B}"/>
              </a:ext>
            </a:extLst>
          </p:cNvPr>
          <p:cNvGrpSpPr/>
          <p:nvPr/>
        </p:nvGrpSpPr>
        <p:grpSpPr>
          <a:xfrm>
            <a:off x="15006290" y="7013872"/>
            <a:ext cx="13812876" cy="25443031"/>
            <a:chOff x="14988361" y="7237988"/>
            <a:chExt cx="13812876" cy="25443031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7860C4D-11FB-C049-B3CA-B4549AF7D222}"/>
                </a:ext>
              </a:extLst>
            </p:cNvPr>
            <p:cNvGrpSpPr/>
            <p:nvPr/>
          </p:nvGrpSpPr>
          <p:grpSpPr>
            <a:xfrm>
              <a:off x="14988361" y="7237988"/>
              <a:ext cx="13812876" cy="25443031"/>
              <a:chOff x="14988361" y="7237988"/>
              <a:chExt cx="13812876" cy="25443031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2CC5C24-1819-EB43-A500-4737762CD3E4}"/>
                  </a:ext>
                </a:extLst>
              </p:cNvPr>
              <p:cNvSpPr txBox="1"/>
              <p:nvPr/>
            </p:nvSpPr>
            <p:spPr>
              <a:xfrm>
                <a:off x="14988361" y="7237988"/>
                <a:ext cx="13812876" cy="25443031"/>
              </a:xfrm>
              <a:prstGeom prst="rect">
                <a:avLst/>
              </a:prstGeom>
              <a:solidFill>
                <a:schemeClr val="bg1"/>
              </a:solidFill>
              <a:ln w="76200">
                <a:solidFill>
                  <a:srgbClr val="262626"/>
                </a:solidFill>
              </a:ln>
            </p:spPr>
            <p:txBody>
              <a:bodyPr wrap="square" lIns="411480" tIns="274320" rIns="411480" bIns="274320" rtlCol="0" anchor="t">
                <a:noAutofit/>
              </a:bodyPr>
              <a:lstStyle/>
              <a:p>
                <a:pPr algn="just">
                  <a:spcBef>
                    <a:spcPts val="600"/>
                  </a:spcBef>
                </a:pPr>
                <a:endParaRPr lang="en-US" sz="2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2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2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3600" b="1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Machine learning with administrative data</a:t>
                </a:r>
                <a:endParaRPr lang="en-US" sz="3600" dirty="0">
                  <a:solidFill>
                    <a:schemeClr val="tx1"/>
                  </a:solidFill>
                  <a:latin typeface="Avenir Book" panose="02000503020000020003" pitchFamily="2" charset="0"/>
                  <a:ea typeface="Verdana"/>
                  <a:cs typeface="Baghdad"/>
                </a:endParaRP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Framed the problem as a classification task. Classifiers implemented include Logistic Regression (with and without higher order terms), </a:t>
                </a:r>
                <a:r>
                  <a:rPr lang="en-US" sz="3200" b="1" dirty="0">
                    <a:solidFill>
                      <a:srgbClr val="C00000"/>
                    </a:solidFill>
                    <a:latin typeface="Avenir Book"/>
                    <a:ea typeface="Verdana"/>
                    <a:cs typeface="Baghdad"/>
                  </a:rPr>
                  <a:t>Random Forest</a:t>
                </a: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, AdaBoost, </a:t>
                </a:r>
                <a:r>
                  <a:rPr lang="en-US" sz="3200" dirty="0" err="1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XGBoost</a:t>
                </a: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 and Feed Forward Neural Network. 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Class Imbalance: Only 16% of hand labelled parcels did not contain a driveway. For model training, the minority class was </a:t>
                </a:r>
                <a:r>
                  <a:rPr lang="en-US" sz="3200" dirty="0" err="1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upsampled</a:t>
                </a: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 to synthetically obtain balanced classes.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solidFill>
                      <a:srgbClr val="C00000"/>
                    </a:solidFill>
                    <a:latin typeface="Avenir Book"/>
                    <a:ea typeface="Verdana"/>
                    <a:cs typeface="Baghdad"/>
                  </a:rPr>
                  <a:t>Best performing model:</a:t>
                </a:r>
                <a:r>
                  <a:rPr lang="en-US" sz="3200" dirty="0">
                    <a:solidFill>
                      <a:srgbClr val="C00000"/>
                    </a:solidFill>
                    <a:latin typeface="Avenir Book"/>
                    <a:ea typeface="Verdana"/>
                    <a:cs typeface="Baghdad"/>
                  </a:rPr>
                  <a:t> </a:t>
                </a: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Random Forest with no bootstrapping, a max tree depth of 6, and 256 estimators (found through cross validation grid search).</a:t>
                </a:r>
              </a:p>
              <a:p>
                <a:pPr algn="just">
                  <a:spcBef>
                    <a:spcPts val="600"/>
                  </a:spcBef>
                </a:pPr>
                <a:endParaRPr lang="en-US" sz="2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r>
                  <a:rPr lang="en-US" sz="3600" b="1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Deep learning with image data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Avenir Book"/>
                    <a:ea typeface="Verdana"/>
                    <a:cs typeface="Baghdad"/>
                  </a:rPr>
                  <a:t>Framed the problem for convolutional neural networks to predict driveways from satellite and/or street view images.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Avenir Book"/>
                    <a:ea typeface="Verdana"/>
                    <a:cs typeface="Baghdad"/>
                  </a:rPr>
                  <a:t>Attempted to train models with randomly initialized weights and using transfer learning with weights learned from aerial imagery.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Avenir Book"/>
                    <a:ea typeface="Verdana"/>
                    <a:cs typeface="Baghdad"/>
                  </a:rPr>
                  <a:t>Highly unsuccessful due to limited labels, poor signal from low quality satellite images, and ambiguity in street view images.</a:t>
                </a:r>
                <a:endParaRPr lang="en-US" sz="44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3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000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marL="457200" indent="-457200" algn="just">
                  <a:buFont typeface="Arial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</a:rPr>
                  <a:t>A well-calibrated probability is one that reflects the true likelihood of an event.</a:t>
                </a:r>
                <a:endParaRPr lang="en-US" sz="3200" dirty="0">
                  <a:solidFill>
                    <a:schemeClr val="tx1"/>
                  </a:solidFill>
                  <a:latin typeface="Avenir Book"/>
                  <a:ea typeface="Verdana" panose="020B0604030504040204" pitchFamily="34" charset="0"/>
                </a:endParaRPr>
              </a:p>
              <a:p>
                <a:pPr marL="457200" indent="-457200" algn="just">
                  <a:buFont typeface="Arial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Book"/>
                    <a:ea typeface="Verdana"/>
                    <a:cs typeface="Baghdad"/>
                  </a:rPr>
                  <a:t>Since many machine learning models produce scores that are not well calibrated, a recalibration step was performed to turn raw model scores into well-calibrated probabilities.</a:t>
                </a:r>
                <a:endParaRPr lang="en-US" sz="3200" dirty="0">
                  <a:solidFill>
                    <a:schemeClr val="tx1"/>
                  </a:solidFill>
                  <a:latin typeface="Avenir Book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u="sng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u="sng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u="sng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u="sng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4400" u="sng" dirty="0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endParaRPr lang="en-US" sz="3200" dirty="0">
                  <a:solidFill>
                    <a:schemeClr val="tx1"/>
                  </a:solidFill>
                  <a:latin typeface="Avenir Roman"/>
                  <a:ea typeface="Verdana" panose="020B0604030504040204" pitchFamily="34" charset="0"/>
                  <a:cs typeface="Baghdad" pitchFamily="2" charset="-78"/>
                </a:endParaRPr>
              </a:p>
              <a:p>
                <a:pPr algn="just">
                  <a:spcBef>
                    <a:spcPts val="600"/>
                  </a:spcBef>
                </a:pPr>
                <a:r>
                  <a:rPr lang="en-US" sz="7000" dirty="0">
                    <a:solidFill>
                      <a:schemeClr val="tx1"/>
                    </a:solidFill>
                    <a:latin typeface="Avenir Roman"/>
                    <a:ea typeface="Verdana"/>
                    <a:cs typeface="Baghdad"/>
                  </a:rPr>
                  <a:t>	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Roman"/>
                    <a:ea typeface="Verdana"/>
                    <a:cs typeface="Baghdad"/>
                  </a:rPr>
                  <a:t>Estimating uncertainty is complicated by spatial correlation</a:t>
                </a:r>
              </a:p>
              <a:p>
                <a:pPr marL="571500" indent="-571500" algn="just">
                  <a:spcBef>
                    <a:spcPts val="600"/>
                  </a:spcBef>
                  <a:buFont typeface="Arial"/>
                  <a:buChar char="•"/>
                </a:pPr>
                <a:r>
                  <a:rPr lang="en-US" sz="3200" dirty="0">
                    <a:solidFill>
                      <a:schemeClr val="tx1"/>
                    </a:solidFill>
                    <a:latin typeface="Avenir Roman"/>
                    <a:ea typeface="Verdana"/>
                    <a:cs typeface="Baghdad"/>
                  </a:rPr>
                  <a:t>We assume that conditional on observed covariates X, the presence of a driveway Y is independent from parcel to parcel.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3F3CA45E-F078-F14D-806C-12EDF9F0A6E3}"/>
                  </a:ext>
                </a:extLst>
              </p:cNvPr>
              <p:cNvSpPr txBox="1"/>
              <p:nvPr/>
            </p:nvSpPr>
            <p:spPr>
              <a:xfrm>
                <a:off x="15306026" y="12781372"/>
                <a:ext cx="70033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3200">
                    <a:solidFill>
                      <a:schemeClr val="tx1"/>
                    </a:solidFill>
                  </a:rPr>
                  <a:t> 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D9743F-E608-854D-97B4-7F932DDE9247}"/>
                </a:ext>
              </a:extLst>
            </p:cNvPr>
            <p:cNvSpPr txBox="1"/>
            <p:nvPr/>
          </p:nvSpPr>
          <p:spPr>
            <a:xfrm>
              <a:off x="17002759" y="7639371"/>
              <a:ext cx="9784080" cy="634981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MODELLING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36F2BD-FA6A-384A-AD30-613E798AD536}"/>
                </a:ext>
              </a:extLst>
            </p:cNvPr>
            <p:cNvSpPr txBox="1"/>
            <p:nvPr/>
          </p:nvSpPr>
          <p:spPr>
            <a:xfrm>
              <a:off x="17053561" y="18971126"/>
              <a:ext cx="9784080" cy="1231486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POST-MODELLING</a:t>
              </a:r>
            </a:p>
            <a:p>
              <a:pPr algn="ctr">
                <a:spcBef>
                  <a:spcPts val="600"/>
                </a:spcBef>
              </a:pPr>
              <a:r>
                <a:rPr lang="en-US" sz="3600">
                  <a:solidFill>
                    <a:schemeClr val="bg1">
                      <a:lumMod val="95000"/>
                    </a:schemeClr>
                  </a:solidFill>
                  <a:latin typeface="Avenir Roman"/>
                  <a:ea typeface="Verdana"/>
                  <a:cs typeface="Baghdad"/>
                </a:rPr>
                <a:t>Probability calibration</a:t>
              </a:r>
              <a:endParaRPr lang="en-US" sz="3600" b="1">
                <a:solidFill>
                  <a:schemeClr val="bg1">
                    <a:lumMod val="95000"/>
                  </a:schemeClr>
                </a:solidFill>
                <a:latin typeface="Avenir Roman" panose="02000503020000020003" pitchFamily="2" charset="0"/>
                <a:ea typeface="Verdana" panose="020B0604030504040204" pitchFamily="34" charset="0"/>
                <a:cs typeface="Baghdad" pitchFamily="2" charset="-78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275F452-07E1-1A49-ACD2-A209DAEA5A3F}"/>
                </a:ext>
              </a:extLst>
            </p:cNvPr>
            <p:cNvSpPr txBox="1"/>
            <p:nvPr/>
          </p:nvSpPr>
          <p:spPr>
            <a:xfrm>
              <a:off x="17002759" y="27389359"/>
              <a:ext cx="9784080" cy="634981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ESTIMATION</a:t>
              </a:r>
            </a:p>
          </p:txBody>
        </p:sp>
        <p:pic>
          <p:nvPicPr>
            <p:cNvPr id="5" name="Picture 7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6989BA8D-385A-46A7-BA0E-D00447431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206450" y="30143610"/>
              <a:ext cx="5478300" cy="2177223"/>
            </a:xfrm>
            <a:prstGeom prst="rect">
              <a:avLst/>
            </a:prstGeom>
          </p:spPr>
        </p:pic>
        <p:pic>
          <p:nvPicPr>
            <p:cNvPr id="8" name="Picture 10" descr="A picture containing screenshot&#10;&#10;Description generated with very high confidence">
              <a:extLst>
                <a:ext uri="{FF2B5EF4-FFF2-40B4-BE49-F238E27FC236}">
                  <a16:creationId xmlns:a16="http://schemas.microsoft.com/office/drawing/2014/main" id="{638C6E99-F107-4F30-B8DF-37390D63E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220955" y="22837140"/>
              <a:ext cx="13347689" cy="442426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71F7C32-F743-4749-B140-2A626B39FF92}"/>
              </a:ext>
            </a:extLst>
          </p:cNvPr>
          <p:cNvSpPr txBox="1"/>
          <p:nvPr/>
        </p:nvSpPr>
        <p:spPr>
          <a:xfrm>
            <a:off x="29852540" y="29729488"/>
            <a:ext cx="6472325" cy="2380716"/>
          </a:xfrm>
          <a:prstGeom prst="rect">
            <a:avLst/>
          </a:prstGeom>
          <a:noFill/>
          <a:ln w="127000">
            <a:solidFill>
              <a:srgbClr val="075017"/>
            </a:solidFill>
          </a:ln>
        </p:spPr>
        <p:txBody>
          <a:bodyPr wrap="square" rtlCol="0" anchor="t">
            <a:spAutoFit/>
          </a:bodyPr>
          <a:lstStyle/>
          <a:p>
            <a:pPr algn="ctr"/>
            <a:endParaRPr lang="en-US" sz="1000" b="1" dirty="0">
              <a:latin typeface="Avenir Book" panose="02000503020000020003" pitchFamily="2" charset="0"/>
            </a:endParaRPr>
          </a:p>
          <a:p>
            <a:pPr algn="ctr"/>
            <a:r>
              <a:rPr lang="en-US" sz="6500" b="1" dirty="0">
                <a:latin typeface="Avenir Book"/>
              </a:rPr>
              <a:t>10,191 ± 63 </a:t>
            </a:r>
            <a:endParaRPr lang="en-US" sz="6500" b="1" dirty="0">
              <a:latin typeface="Avenir Book" panose="02000503020000020003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venir Book" panose="02000503020000020003" pitchFamily="2" charset="0"/>
              </a:rPr>
              <a:t>parcels with driveways</a:t>
            </a:r>
          </a:p>
          <a:p>
            <a:pPr algn="ctr">
              <a:lnSpc>
                <a:spcPct val="150000"/>
              </a:lnSpc>
            </a:pPr>
            <a:endParaRPr lang="en-US" sz="1000" b="1" dirty="0">
              <a:latin typeface="Avenir Book" panose="02000503020000020003" pitchFamily="2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A0B5FD7-2A28-E042-B6D3-C94E201DF5E4}"/>
              </a:ext>
            </a:extLst>
          </p:cNvPr>
          <p:cNvGrpSpPr/>
          <p:nvPr/>
        </p:nvGrpSpPr>
        <p:grpSpPr>
          <a:xfrm>
            <a:off x="944325" y="13239077"/>
            <a:ext cx="13309209" cy="19001764"/>
            <a:chOff x="965590" y="13239077"/>
            <a:chExt cx="13309209" cy="1900176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C03418A-C439-FA4E-B6E8-17F5D2E1A1D8}"/>
                </a:ext>
              </a:extLst>
            </p:cNvPr>
            <p:cNvSpPr txBox="1"/>
            <p:nvPr/>
          </p:nvSpPr>
          <p:spPr>
            <a:xfrm>
              <a:off x="965590" y="31840731"/>
              <a:ext cx="126846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venir Book" panose="02000503020000020003" pitchFamily="2" charset="0"/>
                </a:rPr>
                <a:t>Note: All data is publicly available via Google or </a:t>
              </a:r>
              <a:r>
                <a:rPr lang="en-US" sz="2000" dirty="0" err="1">
                  <a:latin typeface="Avenir Book" panose="02000503020000020003" pitchFamily="2" charset="0"/>
                </a:rPr>
                <a:t>Somerstat</a:t>
              </a:r>
              <a:r>
                <a:rPr lang="en-US" sz="2000" dirty="0">
                  <a:latin typeface="Avenir Book" panose="02000503020000020003" pitchFamily="2" charset="0"/>
                </a:rPr>
                <a:t>: Somerville’s Open Data Repository. 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4222D01-E9A8-3D4A-8593-CA4AD0D6115A}"/>
                </a:ext>
              </a:extLst>
            </p:cNvPr>
            <p:cNvGrpSpPr/>
            <p:nvPr/>
          </p:nvGrpSpPr>
          <p:grpSpPr>
            <a:xfrm>
              <a:off x="1639872" y="17496976"/>
              <a:ext cx="5121593" cy="4702853"/>
              <a:chOff x="1603296" y="17707623"/>
              <a:chExt cx="5121593" cy="4702853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CED559D-398E-C34B-812F-1B10EB8B0B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13217" t="13444" r="10532" b="13852"/>
              <a:stretch/>
            </p:blipFill>
            <p:spPr>
              <a:xfrm>
                <a:off x="2262836" y="18784841"/>
                <a:ext cx="3802515" cy="3625635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ED0D605-0F67-6241-AC0F-FD62709B491E}"/>
                  </a:ext>
                </a:extLst>
              </p:cNvPr>
              <p:cNvSpPr txBox="1"/>
              <p:nvPr/>
            </p:nvSpPr>
            <p:spPr>
              <a:xfrm>
                <a:off x="1603296" y="17707623"/>
                <a:ext cx="5121593" cy="9848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</a:pPr>
                <a:r>
                  <a:rPr lang="en-US" sz="3200" b="1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  <a:t>Aerial Imagery </a:t>
                </a:r>
                <a:br>
                  <a:rPr lang="en-US" sz="3200" b="1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</a:br>
                <a:r>
                  <a:rPr lang="en-US" sz="2600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  <a:t>(</a:t>
                </a:r>
                <a:r>
                  <a:rPr lang="en-US" sz="2600" err="1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  <a:t>MassOrtho</a:t>
                </a:r>
                <a:r>
                  <a:rPr lang="en-US" sz="2600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  <a:t> Imagery 2015)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95AC2DC-F080-DC40-96E5-60585E1548FB}"/>
                </a:ext>
              </a:extLst>
            </p:cNvPr>
            <p:cNvGrpSpPr/>
            <p:nvPr/>
          </p:nvGrpSpPr>
          <p:grpSpPr>
            <a:xfrm>
              <a:off x="7423906" y="17703240"/>
              <a:ext cx="3970907" cy="4496589"/>
              <a:chOff x="7397789" y="17913887"/>
              <a:chExt cx="3970907" cy="4496589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9330E46C-4FAD-6D45-BA45-AADC55676D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640676" y="18784841"/>
                <a:ext cx="3625635" cy="3625635"/>
              </a:xfrm>
              <a:prstGeom prst="rect">
                <a:avLst/>
              </a:prstGeom>
            </p:spPr>
          </p:pic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92F4060-B099-EA4D-B7AC-3A8D3C12A450}"/>
                  </a:ext>
                </a:extLst>
              </p:cNvPr>
              <p:cNvSpPr txBox="1"/>
              <p:nvPr/>
            </p:nvSpPr>
            <p:spPr>
              <a:xfrm>
                <a:off x="7397789" y="17913887"/>
                <a:ext cx="397090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</a:pPr>
                <a:r>
                  <a:rPr lang="en-US" sz="3200" b="1">
                    <a:solidFill>
                      <a:schemeClr val="tx1"/>
                    </a:solidFill>
                    <a:latin typeface="Avenir Book" panose="02000503020000020003" pitchFamily="2" charset="0"/>
                    <a:ea typeface="Verdana" panose="020B0604030504040204" pitchFamily="34" charset="0"/>
                    <a:cs typeface="Baghdad" pitchFamily="2" charset="-78"/>
                  </a:rPr>
                  <a:t>Google Street View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9F6E7BE-D46E-804C-85C0-F09B41D76D7E}"/>
                </a:ext>
              </a:extLst>
            </p:cNvPr>
            <p:cNvSpPr txBox="1"/>
            <p:nvPr/>
          </p:nvSpPr>
          <p:spPr>
            <a:xfrm>
              <a:off x="2790101" y="13239077"/>
              <a:ext cx="9784080" cy="634981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t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FEATURE DATA SOURCES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AC18233-CA9F-4345-ADB6-0B7323C8C61B}"/>
                </a:ext>
              </a:extLst>
            </p:cNvPr>
            <p:cNvSpPr txBox="1"/>
            <p:nvPr/>
          </p:nvSpPr>
          <p:spPr>
            <a:xfrm>
              <a:off x="2790101" y="16689398"/>
              <a:ext cx="9784080" cy="634981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t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LABELLING DATA SOURCES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F68E44E-4D42-7649-AC18-D0AF942118FB}"/>
                </a:ext>
              </a:extLst>
            </p:cNvPr>
            <p:cNvSpPr txBox="1"/>
            <p:nvPr/>
          </p:nvSpPr>
          <p:spPr>
            <a:xfrm>
              <a:off x="11822212" y="19109738"/>
              <a:ext cx="222297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>
                  <a:latin typeface="Avenir Book" panose="02000503020000020003" pitchFamily="2" charset="0"/>
                </a:rPr>
                <a:t>✔</a:t>
              </a:r>
            </a:p>
            <a:p>
              <a:pPr algn="ctr"/>
              <a:r>
                <a:rPr lang="en-US" sz="2000">
                  <a:latin typeface="Avenir Book" panose="02000503020000020003" pitchFamily="2" charset="0"/>
                </a:rPr>
                <a:t>Labelled as having a driveway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0F96F5B-9DD6-9E46-B08B-C97CCB3A5D31}"/>
                </a:ext>
              </a:extLst>
            </p:cNvPr>
            <p:cNvSpPr txBox="1"/>
            <p:nvPr/>
          </p:nvSpPr>
          <p:spPr>
            <a:xfrm>
              <a:off x="2790101" y="23960459"/>
              <a:ext cx="9784080" cy="634981"/>
            </a:xfrm>
            <a:prstGeom prst="rect">
              <a:avLst/>
            </a:prstGeom>
            <a:solidFill>
              <a:srgbClr val="262626">
                <a:alpha val="49020"/>
              </a:srgbClr>
            </a:solidFill>
            <a:ln w="76200">
              <a:noFill/>
            </a:ln>
          </p:spPr>
          <p:txBody>
            <a:bodyPr wrap="square" rtlCol="0" anchor="t">
              <a:no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3600" b="1">
                  <a:solidFill>
                    <a:schemeClr val="bg1"/>
                  </a:solidFill>
                  <a:latin typeface="Avenir Roman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FEATURE ENGINEERING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B2B1BB6-D2D0-3941-8D05-98A68D4F9E1B}"/>
                </a:ext>
              </a:extLst>
            </p:cNvPr>
            <p:cNvSpPr txBox="1"/>
            <p:nvPr/>
          </p:nvSpPr>
          <p:spPr>
            <a:xfrm>
              <a:off x="11212082" y="14171916"/>
              <a:ext cx="2724197" cy="2246769"/>
            </a:xfrm>
            <a:prstGeom prst="rect">
              <a:avLst/>
            </a:prstGeom>
            <a:noFill/>
            <a:ln w="57150">
              <a:solidFill>
                <a:srgbClr val="075017"/>
              </a:solidFill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/>
                  <a:ea typeface="Verdana"/>
                  <a:cs typeface="Baghdad"/>
                </a:rPr>
                <a:t>There are </a:t>
              </a:r>
              <a:r>
                <a:rPr 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/>
                  <a:ea typeface="Verdana"/>
                  <a:cs typeface="Baghdad"/>
                </a:rPr>
                <a:t>11,704</a:t>
              </a:r>
              <a:r>
                <a:rPr lang="en-US"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/>
                  <a:ea typeface="Verdana"/>
                  <a:cs typeface="Baghdad"/>
                </a:rPr>
                <a:t> residential parcels in Somerville.</a:t>
              </a:r>
            </a:p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Avenir Book"/>
                <a:ea typeface="Verdana"/>
                <a:cs typeface="Baghdad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49DAB-8448-9040-A8B7-D049BE41A5B3}"/>
                </a:ext>
              </a:extLst>
            </p:cNvPr>
            <p:cNvSpPr txBox="1"/>
            <p:nvPr/>
          </p:nvSpPr>
          <p:spPr>
            <a:xfrm>
              <a:off x="3782862" y="22537111"/>
              <a:ext cx="7282088" cy="954107"/>
            </a:xfrm>
            <a:prstGeom prst="rect">
              <a:avLst/>
            </a:prstGeom>
            <a:noFill/>
            <a:ln w="57150">
              <a:solidFill>
                <a:srgbClr val="075017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We labelled </a:t>
              </a:r>
              <a:r>
                <a:rPr 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6,480</a:t>
              </a:r>
              <a:r>
                <a:rPr 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 residential parcels to indicate whether or not they have driveways.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BC66E3-4109-084D-85E0-3F7DE64D5D66}"/>
                </a:ext>
              </a:extLst>
            </p:cNvPr>
            <p:cNvSpPr txBox="1"/>
            <p:nvPr/>
          </p:nvSpPr>
          <p:spPr>
            <a:xfrm>
              <a:off x="1364298" y="24825686"/>
              <a:ext cx="51215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3200" b="1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Geometric Features</a:t>
              </a:r>
              <a:endParaRPr lang="en-US" sz="260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6B4074B-2419-AD46-8778-D2C0040AE247}"/>
                </a:ext>
              </a:extLst>
            </p:cNvPr>
            <p:cNvSpPr txBox="1"/>
            <p:nvPr/>
          </p:nvSpPr>
          <p:spPr>
            <a:xfrm>
              <a:off x="9876753" y="25435869"/>
              <a:ext cx="4244631" cy="42062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spcAft>
                  <a:spcPts val="100"/>
                </a:spcAft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venir Book" panose="02000503020000020003" pitchFamily="2" charset="0"/>
                </a:rPr>
                <a:t>Distance from building to side 1, side 2, front, and back of parcel</a:t>
              </a:r>
            </a:p>
            <a:p>
              <a:pPr marL="285750" indent="-285750" algn="just">
                <a:spcAft>
                  <a:spcPts val="100"/>
                </a:spcAft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venir Book" panose="02000503020000020003" pitchFamily="2" charset="0"/>
                </a:rPr>
                <a:t>Number of buildings</a:t>
              </a:r>
            </a:p>
            <a:p>
              <a:pPr marL="285750" indent="-285750" algn="just">
                <a:spcAft>
                  <a:spcPts val="100"/>
                </a:spcAft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venir Book" panose="02000503020000020003" pitchFamily="2" charset="0"/>
                </a:rPr>
                <a:t>How much closer building is to one side of parcel and to front of parcel</a:t>
              </a:r>
            </a:p>
            <a:p>
              <a:pPr marL="285750" indent="-285750" algn="just">
                <a:spcAft>
                  <a:spcPts val="100"/>
                </a:spcAft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venir Book" panose="02000503020000020003" pitchFamily="2" charset="0"/>
                </a:rPr>
                <a:t>Number of edges in parcel and building polygons</a:t>
              </a:r>
            </a:p>
            <a:p>
              <a:pPr marL="285750" indent="-285750" algn="just">
                <a:spcAft>
                  <a:spcPts val="100"/>
                </a:spcAft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venir Book" panose="02000503020000020003" pitchFamily="2" charset="0"/>
                </a:rPr>
                <a:t>Distance to nearest neighbors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EDEA2F6-5AA5-B849-9C4F-0DD91163F8EA}"/>
                </a:ext>
              </a:extLst>
            </p:cNvPr>
            <p:cNvSpPr txBox="1"/>
            <p:nvPr/>
          </p:nvSpPr>
          <p:spPr>
            <a:xfrm>
              <a:off x="1364298" y="29544902"/>
              <a:ext cx="51215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3200" b="1">
                  <a:solidFill>
                    <a:schemeClr val="tx1"/>
                  </a:solidFill>
                  <a:latin typeface="Avenir Book" panose="02000503020000020003" pitchFamily="2" charset="0"/>
                  <a:ea typeface="Verdana" panose="020B0604030504040204" pitchFamily="34" charset="0"/>
                  <a:cs typeface="Baghdad" pitchFamily="2" charset="-78"/>
                </a:rPr>
                <a:t>Other Features</a:t>
              </a:r>
              <a:endParaRPr lang="en-US" sz="2600">
                <a:solidFill>
                  <a:schemeClr val="tx1"/>
                </a:solidFill>
                <a:latin typeface="Avenir Book" panose="02000503020000020003" pitchFamily="2" charset="0"/>
                <a:ea typeface="Verdana" panose="020B0604030504040204" pitchFamily="34" charset="0"/>
                <a:cs typeface="Baghdad" pitchFamily="2" charset="-78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43A78AE-4F43-2D41-8CFE-BCBBDF1C62BA}"/>
                </a:ext>
              </a:extLst>
            </p:cNvPr>
            <p:cNvSpPr txBox="1"/>
            <p:nvPr/>
          </p:nvSpPr>
          <p:spPr>
            <a:xfrm>
              <a:off x="1364298" y="30156041"/>
              <a:ext cx="73965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>
                  <a:latin typeface="Avenir Book" panose="02000503020000020003" pitchFamily="2" charset="0"/>
                </a:rPr>
                <a:t>Ratio of building area to lot area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>
                  <a:latin typeface="Avenir Book" panose="02000503020000020003" pitchFamily="2" charset="0"/>
                </a:rPr>
                <a:t>Number of parking permits registered per address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0F6B0A7-6D0B-9E45-B15D-3290747B8DFD}"/>
                </a:ext>
              </a:extLst>
            </p:cNvPr>
            <p:cNvGrpSpPr/>
            <p:nvPr/>
          </p:nvGrpSpPr>
          <p:grpSpPr>
            <a:xfrm>
              <a:off x="1364298" y="25511553"/>
              <a:ext cx="8176660" cy="3295687"/>
              <a:chOff x="1364298" y="26140203"/>
              <a:chExt cx="8176660" cy="3295687"/>
            </a:xfrm>
          </p:grpSpPr>
          <p:pic>
            <p:nvPicPr>
              <p:cNvPr id="16" name="Picture 15" descr="A picture containing businesscard, text&#10;&#10;Description automatically generated">
                <a:extLst>
                  <a:ext uri="{FF2B5EF4-FFF2-40B4-BE49-F238E27FC236}">
                    <a16:creationId xmlns:a16="http://schemas.microsoft.com/office/drawing/2014/main" id="{B08485B9-C5FC-314B-BEF8-732D7356C2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64298" y="26140203"/>
                <a:ext cx="3046956" cy="3295687"/>
              </a:xfrm>
              <a:prstGeom prst="rect">
                <a:avLst/>
              </a:prstGeom>
            </p:spPr>
          </p:pic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0AD1019-ABA5-674A-B7F7-95824632A018}"/>
                  </a:ext>
                </a:extLst>
              </p:cNvPr>
              <p:cNvGrpSpPr/>
              <p:nvPr/>
            </p:nvGrpSpPr>
            <p:grpSpPr>
              <a:xfrm>
                <a:off x="5782298" y="26140203"/>
                <a:ext cx="3046956" cy="3295687"/>
                <a:chOff x="6976943" y="26490797"/>
                <a:chExt cx="2489200" cy="2692400"/>
              </a:xfrm>
            </p:grpSpPr>
            <p:pic>
              <p:nvPicPr>
                <p:cNvPr id="11" name="Picture 10" descr="A close up of a card&#10;&#10;Description automatically generated">
                  <a:extLst>
                    <a:ext uri="{FF2B5EF4-FFF2-40B4-BE49-F238E27FC236}">
                      <a16:creationId xmlns:a16="http://schemas.microsoft.com/office/drawing/2014/main" id="{9BA45B55-B18B-6944-A1C4-045D828ECC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976943" y="26490797"/>
                  <a:ext cx="2489200" cy="2692400"/>
                </a:xfrm>
                <a:prstGeom prst="rect">
                  <a:avLst/>
                </a:prstGeom>
              </p:spPr>
            </p:pic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80B0C0D3-3DF8-D54C-8351-27ABCB4F6F50}"/>
                    </a:ext>
                  </a:extLst>
                </p:cNvPr>
                <p:cNvSpPr/>
                <p:nvPr/>
              </p:nvSpPr>
              <p:spPr>
                <a:xfrm>
                  <a:off x="8767809" y="26912707"/>
                  <a:ext cx="149403" cy="149403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74F5A668-DD32-CD4B-8290-DA1C6BBC10C7}"/>
                    </a:ext>
                  </a:extLst>
                </p:cNvPr>
                <p:cNvSpPr/>
                <p:nvPr/>
              </p:nvSpPr>
              <p:spPr>
                <a:xfrm>
                  <a:off x="8858971" y="28132247"/>
                  <a:ext cx="149403" cy="149403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F54F5A00-D5E5-AD41-8104-29B6C5549827}"/>
                    </a:ext>
                  </a:extLst>
                </p:cNvPr>
                <p:cNvSpPr/>
                <p:nvPr/>
              </p:nvSpPr>
              <p:spPr>
                <a:xfrm>
                  <a:off x="7692491" y="28397331"/>
                  <a:ext cx="149403" cy="149403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1E78FE99-FA31-4F4F-AD7E-3BA0C54BAE2A}"/>
                    </a:ext>
                  </a:extLst>
                </p:cNvPr>
                <p:cNvSpPr/>
                <p:nvPr/>
              </p:nvSpPr>
              <p:spPr>
                <a:xfrm>
                  <a:off x="7610328" y="27108388"/>
                  <a:ext cx="149403" cy="149403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5667977B-B61A-7C46-A552-4372291B10E8}"/>
                    </a:ext>
                  </a:extLst>
                </p:cNvPr>
                <p:cNvCxnSpPr>
                  <a:cxnSpLocks/>
                  <a:stCxn id="34" idx="3"/>
                </p:cNvCxnSpPr>
                <p:nvPr/>
              </p:nvCxnSpPr>
              <p:spPr>
                <a:xfrm flipH="1">
                  <a:off x="8710657" y="27040231"/>
                  <a:ext cx="79031" cy="98602"/>
                </a:xfrm>
                <a:prstGeom prst="line">
                  <a:avLst/>
                </a:prstGeom>
                <a:ln w="31750">
                  <a:solidFill>
                    <a:srgbClr val="FF0000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DEC4B21E-F553-4F4A-9D81-CFB668FA1BA7}"/>
                    </a:ext>
                  </a:extLst>
                </p:cNvPr>
                <p:cNvCxnSpPr>
                  <a:cxnSpLocks/>
                  <a:stCxn id="51" idx="1"/>
                </p:cNvCxnSpPr>
                <p:nvPr/>
              </p:nvCxnSpPr>
              <p:spPr>
                <a:xfrm flipH="1" flipV="1">
                  <a:off x="8659454" y="27920332"/>
                  <a:ext cx="221397" cy="233795"/>
                </a:xfrm>
                <a:prstGeom prst="line">
                  <a:avLst/>
                </a:prstGeom>
                <a:ln w="31750">
                  <a:solidFill>
                    <a:srgbClr val="FF0000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D1EB5493-8CAE-1C4F-A25E-4EABE48860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30362" y="28702950"/>
                <a:ext cx="1210596" cy="1"/>
              </a:xfrm>
              <a:prstGeom prst="straightConnector1">
                <a:avLst/>
              </a:prstGeom>
              <a:ln w="635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FE8EF6E-1259-BD4C-946F-1753F8C0A16D}"/>
                  </a:ext>
                </a:extLst>
              </p:cNvPr>
              <p:cNvSpPr txBox="1"/>
              <p:nvPr/>
            </p:nvSpPr>
            <p:spPr>
              <a:xfrm>
                <a:off x="8273210" y="28068869"/>
                <a:ext cx="1247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>
                    <a:latin typeface="Avenir Book" panose="02000503020000020003" pitchFamily="2" charset="0"/>
                  </a:rPr>
                  <a:t>Calculate Features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849E786-97C1-3A42-B530-5B91EAC34757}"/>
                  </a:ext>
                </a:extLst>
              </p:cNvPr>
              <p:cNvSpPr txBox="1"/>
              <p:nvPr/>
            </p:nvSpPr>
            <p:spPr>
              <a:xfrm>
                <a:off x="3591643" y="28068869"/>
                <a:ext cx="21998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>
                    <a:latin typeface="Avenir Book" panose="02000503020000020003" pitchFamily="2" charset="0"/>
                  </a:rPr>
                  <a:t>Simplify parcel and add midpoints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6C0EE104-D23D-9A47-9715-60869366AB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20952" y="28702950"/>
                <a:ext cx="1420009" cy="0"/>
              </a:xfrm>
              <a:prstGeom prst="straightConnector1">
                <a:avLst/>
              </a:prstGeom>
              <a:ln w="635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BE2AE5B-38C2-5E4D-BDE8-975CFBD66192}"/>
                </a:ext>
              </a:extLst>
            </p:cNvPr>
            <p:cNvSpPr txBox="1"/>
            <p:nvPr/>
          </p:nvSpPr>
          <p:spPr>
            <a:xfrm>
              <a:off x="9876753" y="30188931"/>
              <a:ext cx="4398046" cy="954107"/>
            </a:xfrm>
            <a:prstGeom prst="rect">
              <a:avLst/>
            </a:prstGeom>
            <a:noFill/>
            <a:ln w="57150">
              <a:solidFill>
                <a:srgbClr val="075017"/>
              </a:solidFill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/>
                  <a:ea typeface="Verdana"/>
                  <a:cs typeface="Baghdad"/>
                </a:rPr>
                <a:t>Total number of features:</a:t>
              </a:r>
            </a:p>
            <a:p>
              <a:pPr algn="ctr"/>
              <a:r>
                <a:rPr lang="en-US"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Avenir Book"/>
                  <a:ea typeface="Verdana"/>
                  <a:cs typeface="Baghdad"/>
                </a:rPr>
                <a:t>175</a:t>
              </a: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3ACBCB47-57EA-CC4D-88CF-E9C8E5F563B5}"/>
              </a:ext>
            </a:extLst>
          </p:cNvPr>
          <p:cNvSpPr txBox="1"/>
          <p:nvPr/>
        </p:nvSpPr>
        <p:spPr>
          <a:xfrm>
            <a:off x="-14554200" y="-3048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Blank Presentatio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</Words>
  <Application>Microsoft Macintosh PowerPoint</Application>
  <PresentationFormat>Custom</PresentationFormat>
  <Paragraphs>113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Avenir Book</vt:lpstr>
      <vt:lpstr>Avenir Roman</vt:lpstr>
      <vt:lpstr>Blank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Bailey</dc:creator>
  <cp:lastModifiedBy>Ramaswamy, Lipika</cp:lastModifiedBy>
  <cp:revision>1</cp:revision>
  <cp:lastPrinted>2019-12-09T15:08:35Z</cp:lastPrinted>
  <dcterms:modified xsi:type="dcterms:W3CDTF">2019-12-09T15:10:06Z</dcterms:modified>
</cp:coreProperties>
</file>